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581" y="43"/>
      </p:cViewPr>
      <p:guideLst>
        <p:guide orient="horz" pos="3950"/>
        <p:guide pos="2257"/>
        <p:guide pos="41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8346789632268"/>
          <c:y val="8.4517847352099204E-2"/>
          <c:w val="0.52135667238212557"/>
          <c:h val="0.8144508181977760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Misusers of Psychotherapeutic Drugs (in millions)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99-42F0-8963-75EB177BFFD3}"/>
              </c:ext>
            </c:extLst>
          </c:dPt>
          <c:dPt>
            <c:idx val="1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99-42F0-8963-75EB177BFFD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399-42F0-8963-75EB177BFFD3}"/>
              </c:ext>
            </c:extLst>
          </c:dPt>
          <c:dLbls>
            <c:dLbl>
              <c:idx val="0"/>
              <c:layout>
                <c:manualLayout>
                  <c:x val="-0.1612203943276109"/>
                  <c:y val="0.130355219194231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62ED34-EF69-46EC-84E3-86ABF17A9817}" type="CATEGORYNAM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endParaRPr lang="en-US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35F7FD6E-55E7-4D08-98B5-8BC48B32C4E0}" type="VALU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399-42F0-8963-75EB177BFFD3}"/>
                </c:ext>
              </c:extLst>
            </c:dLbl>
            <c:dLbl>
              <c:idx val="1"/>
              <c:layout>
                <c:manualLayout>
                  <c:x val="1.3276973650509043E-2"/>
                  <c:y val="-0.198636524486448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BD31A8-42D3-4CE8-B063-72624FCE6CB8}" type="CATEGORYNAM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>
                        <a:solidFill>
                          <a:sysClr val="windowText" lastClr="000000"/>
                        </a:solidFill>
                      </a:rPr>
                      <a:t> 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B320E405-D239-437E-BF7B-0A2C159C90C9}" type="VALU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32604648016074"/>
                      <c:h val="0.151724286247744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399-42F0-8963-75EB177BFFD3}"/>
                </c:ext>
              </c:extLst>
            </c:dLbl>
            <c:dLbl>
              <c:idx val="2"/>
              <c:layout>
                <c:manualLayout>
                  <c:x val="0.20484473632214092"/>
                  <c:y val="0.173807081118386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C65EE3-1272-4FCE-8B1F-E0F437D985E3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fld id="{04B0D41A-9AEE-4FD6-A7E6-22037D7307A7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63080768654632"/>
                      <c:h val="0.151724286247744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399-42F0-8963-75EB177BFF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Stimulant</c:v>
                </c:pt>
                <c:pt idx="1">
                  <c:v>Tranquilizer or Sedative</c:v>
                </c:pt>
                <c:pt idx="2">
                  <c:v>Benzodiazepine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5.0999999999999996</c:v>
                </c:pt>
                <c:pt idx="1">
                  <c:v>6.2</c:v>
                </c:pt>
                <c:pt idx="2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99-42F0-8963-75EB177BFFD3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1" y="1862153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863601"/>
            <a:ext cx="3381375" cy="37476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AB4B-8C3C-40B1-B2E1-8B326641C7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9049F-57DD-4E4E-98D5-63619AA61663}"/>
              </a:ext>
            </a:extLst>
          </p:cNvPr>
          <p:cNvGrpSpPr/>
          <p:nvPr userDrawn="1"/>
        </p:nvGrpSpPr>
        <p:grpSpPr>
          <a:xfrm>
            <a:off x="1680324" y="5325672"/>
            <a:ext cx="5783353" cy="1066909"/>
            <a:chOff x="1849343" y="5325672"/>
            <a:chExt cx="5783353" cy="106690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3187464-8CA5-4198-A5F9-BE08755AB5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769" y="5325672"/>
              <a:ext cx="1109027" cy="106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75CE8E-D6D6-4ECB-A2F9-1F1897509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053" y="5479499"/>
              <a:ext cx="1136643" cy="7592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8D2334-75AF-4C00-BF24-6FABF96D6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9343" y="5619374"/>
              <a:ext cx="1199169" cy="479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794327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4AE-3C05-49D8-B2ED-EB10BCE5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F96FC-ABC6-4560-B32B-62D03CF04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6D7E1C-2EB5-4A69-A646-E60FB20384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37218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1-</a:t>
            </a:r>
            <a:fld id="{5C12D4F4-8E4C-42F9-932B-9E81ADC6F5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4480"/>
            <a:ext cx="82296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83782"/>
            <a:ext cx="170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spc="3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0293CF-47CF-4360-A4CF-A4A8D772425E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B5515-6603-4FF6-880A-DBCE1D8D5483}"/>
              </a:ext>
            </a:extLst>
          </p:cNvPr>
          <p:cNvSpPr txBox="1"/>
          <p:nvPr/>
        </p:nvSpPr>
        <p:spPr>
          <a:xfrm>
            <a:off x="72991" y="28991"/>
            <a:ext cx="24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Session 1-Introduction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65B67-E349-4B33-8920-891BD60CF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025A2-6565-48F6-AC3E-BA7323E4550E}"/>
              </a:ext>
            </a:extLst>
          </p:cNvPr>
          <p:cNvSpPr txBox="1"/>
          <p:nvPr/>
        </p:nvSpPr>
        <p:spPr>
          <a:xfrm>
            <a:off x="0" y="6515325"/>
            <a:ext cx="73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Preliminary Training for DEC Program</a:t>
            </a:r>
          </a:p>
        </p:txBody>
      </p:sp>
    </p:spTree>
    <p:extLst>
      <p:ext uri="{BB962C8B-B14F-4D97-AF65-F5344CB8AC3E}">
        <p14:creationId xmlns:p14="http://schemas.microsoft.com/office/powerpoint/2010/main" val="253274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8" r:id="rId2"/>
    <p:sldLayoutId id="2147484357" r:id="rId3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76263" indent="-376238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Arial" panose="020B0604020202020204" pitchFamily="34" charset="0"/>
        <a:buChar char="•"/>
        <a:defRPr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14400" indent="-35560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Arial" panose="020B0604020202020204" pitchFamily="34" charset="0"/>
        <a:buChar char="–"/>
        <a:defRPr sz="2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143000" indent="-35560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Wingdings 2" panose="05020102010507070707" pitchFamily="18" charset="2"/>
        <a:buChar char="P"/>
        <a:defRPr sz="2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7FD0-06FA-4866-BFA0-8951D30D8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687" y="2054632"/>
            <a:ext cx="4872624" cy="902478"/>
          </a:xfrm>
        </p:spPr>
        <p:txBody>
          <a:bodyPr/>
          <a:lstStyle/>
          <a:p>
            <a:r>
              <a:rPr lang="en-US" dirty="0"/>
              <a:t>Session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79B0E-1BDB-4ED6-B377-6978BCE09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919" y="3293100"/>
            <a:ext cx="8490161" cy="1421928"/>
          </a:xfrm>
        </p:spPr>
        <p:txBody>
          <a:bodyPr wrap="square">
            <a:spAutoFit/>
          </a:bodyPr>
          <a:lstStyle/>
          <a:p>
            <a:r>
              <a:rPr lang="en-US" sz="3200" dirty="0"/>
              <a:t>Introduction: Preliminary Training for Drug Evaluation and Classification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272DE-CA60-4A55-83CA-5901C1804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8311" y="840682"/>
            <a:ext cx="1688972" cy="20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77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EAD54-56C4-4FD1-97EF-2C69580D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41A6D3E-D2B3-4FE8-A3E3-4C9EABE69C06}"/>
              </a:ext>
            </a:extLst>
          </p:cNvPr>
          <p:cNvSpPr txBox="1">
            <a:spLocks/>
          </p:cNvSpPr>
          <p:nvPr/>
        </p:nvSpPr>
        <p:spPr>
          <a:xfrm>
            <a:off x="500332" y="2049517"/>
            <a:ext cx="8195094" cy="372646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Tx/>
              <a:buNone/>
              <a:defRPr/>
            </a:pPr>
            <a:r>
              <a:rPr lang="en-US" b="1" dirty="0"/>
              <a:t>“Any substance that, when taken into the human body, can impair the ability of the person to operate a vehicle safely.”</a:t>
            </a:r>
          </a:p>
          <a:p>
            <a:pPr algn="ctr" fontAlgn="auto">
              <a:buFontTx/>
              <a:buNone/>
              <a:defRPr/>
            </a:pP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5EE4873-207C-40B6-8F18-60E0615FF475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8534400" cy="8948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What is a “Drug”?</a:t>
            </a:r>
          </a:p>
        </p:txBody>
      </p:sp>
    </p:spTree>
    <p:extLst>
      <p:ext uri="{BB962C8B-B14F-4D97-AF65-F5344CB8AC3E}">
        <p14:creationId xmlns:p14="http://schemas.microsoft.com/office/powerpoint/2010/main" val="328358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9085C-A88B-42C4-A75C-ED76B9B9C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35DD942-48E7-4D6B-AE23-3A76DDDEC2F7}"/>
              </a:ext>
            </a:extLst>
          </p:cNvPr>
          <p:cNvSpPr txBox="1">
            <a:spLocks/>
          </p:cNvSpPr>
          <p:nvPr/>
        </p:nvSpPr>
        <p:spPr>
          <a:xfrm>
            <a:off x="381000" y="2325189"/>
            <a:ext cx="8504238" cy="3770811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Tx/>
              <a:buNone/>
              <a:defRPr/>
            </a:pPr>
            <a:endParaRPr lang="en-US" sz="3200" dirty="0"/>
          </a:p>
          <a:p>
            <a:pPr marL="0" indent="0" algn="ctr" fontAlgn="auto">
              <a:buFontTx/>
              <a:buNone/>
              <a:defRPr/>
            </a:pPr>
            <a:r>
              <a:rPr lang="en-US" sz="3200" b="1" dirty="0"/>
              <a:t>What are the seven categories of drugs?</a:t>
            </a:r>
          </a:p>
          <a:p>
            <a:pPr fontAlgn="auto">
              <a:buFontTx/>
              <a:buNone/>
              <a:defRPr/>
            </a:pPr>
            <a:endParaRPr lang="en-US" sz="32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FD88EAE-2633-4115-A976-E717509D72C8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8534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3736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D968F-317B-4F77-9E6C-FFEDA5BE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064DA79-7621-4C13-ABA9-5722609F6E71}"/>
              </a:ext>
            </a:extLst>
          </p:cNvPr>
          <p:cNvSpPr txBox="1">
            <a:spLocks/>
          </p:cNvSpPr>
          <p:nvPr/>
        </p:nvSpPr>
        <p:spPr>
          <a:xfrm>
            <a:off x="465827" y="1973262"/>
            <a:ext cx="8419412" cy="41227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indent="-347663" fontAlgn="auto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/>
              <a:t>Alcohol</a:t>
            </a:r>
          </a:p>
          <a:p>
            <a:pPr marL="574675" indent="-347663" fontAlgn="auto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/>
              <a:t>Barbiturates</a:t>
            </a:r>
          </a:p>
          <a:p>
            <a:pPr marL="574675" indent="-347663" fontAlgn="auto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/>
              <a:t>Valium</a:t>
            </a:r>
          </a:p>
          <a:p>
            <a:pPr marL="574675" indent="-347663" fontAlgn="auto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b="1" dirty="0"/>
              <a:t>Chloral Hydrate</a:t>
            </a:r>
          </a:p>
          <a:p>
            <a:pPr fontAlgn="auto">
              <a:buClr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fontAlgn="auto">
              <a:buClr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fontAlgn="auto">
              <a:buClrTx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fontAlgn="auto">
              <a:buClrTx/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D4AFA3B-AEC3-4A21-98C2-168F2043AA4A}"/>
              </a:ext>
            </a:extLst>
          </p:cNvPr>
          <p:cNvSpPr txBox="1">
            <a:spLocks/>
          </p:cNvSpPr>
          <p:nvPr/>
        </p:nvSpPr>
        <p:spPr>
          <a:xfrm>
            <a:off x="304800" y="533399"/>
            <a:ext cx="8534400" cy="13092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Central Nervous System Depressants</a:t>
            </a:r>
          </a:p>
        </p:txBody>
      </p:sp>
      <p:pic>
        <p:nvPicPr>
          <p:cNvPr id="5" name="Picture 469" descr="Roofies">
            <a:extLst>
              <a:ext uri="{FF2B5EF4-FFF2-40B4-BE49-F238E27FC236}">
                <a16:creationId xmlns:a16="http://schemas.microsoft.com/office/drawing/2014/main" id="{F03D8FF3-5E96-4535-B7D9-AC2EAD603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87373" y="4034630"/>
            <a:ext cx="2590800" cy="2087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471" descr="ghb">
            <a:extLst>
              <a:ext uri="{FF2B5EF4-FFF2-40B4-BE49-F238E27FC236}">
                <a16:creationId xmlns:a16="http://schemas.microsoft.com/office/drawing/2014/main" id="{F6E944B5-15E7-4CCD-B0B1-3965E40F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5266" y="2103834"/>
            <a:ext cx="2339975" cy="180022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35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5B9DAA2-1894-4C22-A07C-6019E0FC4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Central Nervous System Stimulants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57E8B-D947-44B5-A29A-E43308C85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C38F3-6CE3-4850-9948-7B99A5A0B7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935162"/>
            <a:ext cx="8229600" cy="4356101"/>
          </a:xfrm>
        </p:spPr>
        <p:txBody>
          <a:bodyPr/>
          <a:lstStyle/>
          <a:p>
            <a:pPr lvl="1"/>
            <a:r>
              <a:rPr lang="en-US" dirty="0"/>
              <a:t>Cocaine</a:t>
            </a:r>
          </a:p>
          <a:p>
            <a:pPr lvl="1"/>
            <a:r>
              <a:rPr lang="en-US" dirty="0"/>
              <a:t>Amphetamines</a:t>
            </a:r>
          </a:p>
          <a:p>
            <a:pPr lvl="1"/>
            <a:r>
              <a:rPr lang="en-US" dirty="0"/>
              <a:t>Methamphetamine</a:t>
            </a:r>
          </a:p>
        </p:txBody>
      </p:sp>
      <p:pic>
        <p:nvPicPr>
          <p:cNvPr id="5" name="Picture 8" descr="coke_beta1">
            <a:extLst>
              <a:ext uri="{FF2B5EF4-FFF2-40B4-BE49-F238E27FC236}">
                <a16:creationId xmlns:a16="http://schemas.microsoft.com/office/drawing/2014/main" id="{7E667D4D-8B9B-4D88-B6C0-5CEBF240D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9314" y="1935162"/>
            <a:ext cx="2693761" cy="23502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9" descr="meth">
            <a:extLst>
              <a:ext uri="{FF2B5EF4-FFF2-40B4-BE49-F238E27FC236}">
                <a16:creationId xmlns:a16="http://schemas.microsoft.com/office/drawing/2014/main" id="{A89CB58A-96F9-41D5-9598-240EE23E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99314" y="4350474"/>
            <a:ext cx="2693761" cy="17362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681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6F1EBD-FC5A-4BE5-8379-911BF6132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Hallucinogens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99CD2-7904-497D-A755-364279D5A9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B8EE0A-E9F5-4567-BA5E-CB9B247CF94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1"/>
            <a:r>
              <a:rPr lang="en-US" dirty="0"/>
              <a:t>LSD </a:t>
            </a:r>
          </a:p>
          <a:p>
            <a:pPr lvl="1"/>
            <a:r>
              <a:rPr lang="en-US" dirty="0"/>
              <a:t>Peyote </a:t>
            </a:r>
          </a:p>
          <a:p>
            <a:pPr lvl="1"/>
            <a:r>
              <a:rPr lang="en-US" dirty="0"/>
              <a:t>Ecstasy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9" descr="hallucingens">
            <a:extLst>
              <a:ext uri="{FF2B5EF4-FFF2-40B4-BE49-F238E27FC236}">
                <a16:creationId xmlns:a16="http://schemas.microsoft.com/office/drawing/2014/main" id="{348BA2B7-88DC-4D91-8D3A-D4B20D6E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70343" y="2570956"/>
            <a:ext cx="2473325" cy="2336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419B063C-6C6D-47F1-BC7F-0A8C031933A2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0" y="1931988"/>
            <a:ext cx="2514600" cy="36147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2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39D6992-2671-458B-8BDA-E7729643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Dissociative Anesthetics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126F6-C618-465A-96E1-E76303D1B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969FA5-B7A1-498A-89A9-3B2410ACAA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altLang="en-US" dirty="0"/>
              <a:t> Phencyclidine (PCP)</a:t>
            </a:r>
          </a:p>
          <a:p>
            <a:pPr lvl="1"/>
            <a:r>
              <a:rPr lang="en-US" altLang="en-US" dirty="0"/>
              <a:t> Ketamine</a:t>
            </a:r>
          </a:p>
          <a:p>
            <a:pPr lvl="1"/>
            <a:r>
              <a:rPr lang="en-US" altLang="en-US" dirty="0"/>
              <a:t> Dextromethorphan (DXM)</a:t>
            </a:r>
          </a:p>
        </p:txBody>
      </p:sp>
      <p:pic>
        <p:nvPicPr>
          <p:cNvPr id="5" name="Picture 4" descr="pcp">
            <a:extLst>
              <a:ext uri="{FF2B5EF4-FFF2-40B4-BE49-F238E27FC236}">
                <a16:creationId xmlns:a16="http://schemas.microsoft.com/office/drawing/2014/main" id="{18752219-1256-46D5-B6C4-59341E8F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819" y="3830637"/>
            <a:ext cx="1989138" cy="2351087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EDBAA7E8-3488-4608-8AD8-B60F2B70B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543237"/>
              </p:ext>
            </p:extLst>
          </p:nvPr>
        </p:nvGraphicFramePr>
        <p:xfrm>
          <a:off x="1229490" y="3830636"/>
          <a:ext cx="2500701" cy="2351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4" imgW="2228571" imgH="2095793" progId="">
                  <p:embed/>
                </p:oleObj>
              </mc:Choice>
              <mc:Fallback>
                <p:oleObj name="Photo Editor Photo" r:id="rId4" imgW="2228571" imgH="2095793" progId="">
                  <p:embed/>
                  <p:pic>
                    <p:nvPicPr>
                      <p:cNvPr id="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490" y="3830636"/>
                        <a:ext cx="2500701" cy="2351086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dxm.jpg">
            <a:extLst>
              <a:ext uri="{FF2B5EF4-FFF2-40B4-BE49-F238E27FC236}">
                <a16:creationId xmlns:a16="http://schemas.microsoft.com/office/drawing/2014/main" id="{CC1FCC00-857C-4631-AEC3-AEC1361E6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r="33130"/>
          <a:stretch>
            <a:fillRect/>
          </a:stretch>
        </p:blipFill>
        <p:spPr bwMode="auto">
          <a:xfrm>
            <a:off x="7055219" y="2251076"/>
            <a:ext cx="1363663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7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0A23DA-C503-444F-B6DB-EA4B96FC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5AA9E-27A5-4348-84D1-AC0F9FCC6251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8534400" cy="7785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Dissociative Anesthetics – PCP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820913-BA8A-47F5-AE5F-551BA8D91828}"/>
              </a:ext>
            </a:extLst>
          </p:cNvPr>
          <p:cNvGrpSpPr/>
          <p:nvPr/>
        </p:nvGrpSpPr>
        <p:grpSpPr>
          <a:xfrm>
            <a:off x="683623" y="1949427"/>
            <a:ext cx="7776754" cy="3526984"/>
            <a:chOff x="923108" y="2019096"/>
            <a:chExt cx="7776754" cy="3526984"/>
          </a:xfrm>
        </p:grpSpPr>
        <p:pic>
          <p:nvPicPr>
            <p:cNvPr id="4" name="Picture 3" descr="pcp">
              <a:extLst>
                <a:ext uri="{FF2B5EF4-FFF2-40B4-BE49-F238E27FC236}">
                  <a16:creationId xmlns:a16="http://schemas.microsoft.com/office/drawing/2014/main" id="{E4DAE298-26EC-4105-8E4B-BA0A1C137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17231" y="2019096"/>
              <a:ext cx="2982631" cy="35269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icture 7" descr="ketamine.jpg">
              <a:extLst>
                <a:ext uri="{FF2B5EF4-FFF2-40B4-BE49-F238E27FC236}">
                  <a16:creationId xmlns:a16="http://schemas.microsoft.com/office/drawing/2014/main" id="{DF0E0214-F5CE-4FF8-884B-671C306C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238" y="2019097"/>
              <a:ext cx="1641510" cy="3525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pcp  32.jpg">
              <a:extLst>
                <a:ext uri="{FF2B5EF4-FFF2-40B4-BE49-F238E27FC236}">
                  <a16:creationId xmlns:a16="http://schemas.microsoft.com/office/drawing/2014/main" id="{7844EE26-498C-493F-B08F-863E5811E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" t="2187" r="3214" b="3563"/>
            <a:stretch/>
          </p:blipFill>
          <p:spPr bwMode="auto">
            <a:xfrm>
              <a:off x="923108" y="2019096"/>
              <a:ext cx="2281646" cy="352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9721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B24EAF0-E6EF-49B6-84FC-B41695F9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Narcotic Analgesics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81FFB5-D68C-4E30-A034-53B49C094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2CCF6E-72A3-456D-82C7-5A2A788836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dirty="0"/>
              <a:t>Heroin </a:t>
            </a:r>
          </a:p>
          <a:p>
            <a:pPr lvl="1"/>
            <a:r>
              <a:rPr lang="en-US" dirty="0"/>
              <a:t>Morphine </a:t>
            </a:r>
          </a:p>
          <a:p>
            <a:pPr lvl="1"/>
            <a:r>
              <a:rPr lang="en-US" dirty="0"/>
              <a:t>Codeine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6A20C03-7B09-45EA-A51C-5A2DF591F3E2}"/>
              </a:ext>
            </a:extLst>
          </p:cNvPr>
          <p:cNvSpPr txBox="1">
            <a:spLocks/>
          </p:cNvSpPr>
          <p:nvPr/>
        </p:nvSpPr>
        <p:spPr>
          <a:xfrm>
            <a:off x="431320" y="2238375"/>
            <a:ext cx="8453917" cy="3857624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Tx/>
              <a:buNone/>
              <a:defRPr/>
            </a:pPr>
            <a:endParaRPr lang="en-US" dirty="0"/>
          </a:p>
        </p:txBody>
      </p:sp>
      <p:pic>
        <p:nvPicPr>
          <p:cNvPr id="5" name="Picture 57" descr="heroin">
            <a:extLst>
              <a:ext uri="{FF2B5EF4-FFF2-40B4-BE49-F238E27FC236}">
                <a16:creationId xmlns:a16="http://schemas.microsoft.com/office/drawing/2014/main" id="{AEB5473C-07E0-4FB9-A96C-7F676F6E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29780" y="1752213"/>
            <a:ext cx="2882900" cy="1971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9" descr="OxiContin%20bottle%20small">
            <a:extLst>
              <a:ext uri="{FF2B5EF4-FFF2-40B4-BE49-F238E27FC236}">
                <a16:creationId xmlns:a16="http://schemas.microsoft.com/office/drawing/2014/main" id="{F64925EE-0BE4-4CBF-B8BA-43E3AE743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6486" y="1752213"/>
            <a:ext cx="2600737" cy="36027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mopophine vial.jpg">
            <a:extLst>
              <a:ext uri="{FF2B5EF4-FFF2-40B4-BE49-F238E27FC236}">
                <a16:creationId xmlns:a16="http://schemas.microsoft.com/office/drawing/2014/main" id="{B71B9EC5-D93D-408E-8709-89DE560F4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8400" r="10959" b="38400"/>
          <a:stretch>
            <a:fillRect/>
          </a:stretch>
        </p:blipFill>
        <p:spPr bwMode="auto">
          <a:xfrm>
            <a:off x="5829780" y="4066634"/>
            <a:ext cx="2866596" cy="12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24CB24-4DD7-4183-8B98-ED713ABE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Inhalants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3AD8D-2ADB-413F-AC6D-D832807BC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0B4027-12FE-4CF9-98FF-C0F517E0316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8823" y="1525306"/>
            <a:ext cx="8229600" cy="4690872"/>
          </a:xfrm>
        </p:spPr>
        <p:txBody>
          <a:bodyPr/>
          <a:lstStyle/>
          <a:p>
            <a:pPr lvl="1"/>
            <a:r>
              <a:rPr lang="en-US" dirty="0"/>
              <a:t>Paint </a:t>
            </a:r>
          </a:p>
          <a:p>
            <a:pPr lvl="1"/>
            <a:r>
              <a:rPr lang="en-US" dirty="0"/>
              <a:t>Various glues</a:t>
            </a:r>
          </a:p>
          <a:p>
            <a:pPr lvl="1"/>
            <a:r>
              <a:rPr lang="en-US" dirty="0"/>
              <a:t>Nitrous Oxide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8" descr="inhalants">
            <a:extLst>
              <a:ext uri="{FF2B5EF4-FFF2-40B4-BE49-F238E27FC236}">
                <a16:creationId xmlns:a16="http://schemas.microsoft.com/office/drawing/2014/main" id="{9F08FC7C-2EE7-470B-8624-325FCC8F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32468" y="1524000"/>
            <a:ext cx="2685351" cy="23216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0" descr="Inhalant">
            <a:extLst>
              <a:ext uri="{FF2B5EF4-FFF2-40B4-BE49-F238E27FC236}">
                <a16:creationId xmlns:a16="http://schemas.microsoft.com/office/drawing/2014/main" id="{7653EE53-CC73-4BCB-A092-EBE8DC82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32467" y="4167087"/>
            <a:ext cx="2685351" cy="19289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N2O Medicla tanks.jpg">
            <a:extLst>
              <a:ext uri="{FF2B5EF4-FFF2-40B4-BE49-F238E27FC236}">
                <a16:creationId xmlns:a16="http://schemas.microsoft.com/office/drawing/2014/main" id="{81BEFCFE-4413-41EF-B698-4970D8B1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56" y="1524000"/>
            <a:ext cx="1601904" cy="45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0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A60B5E-1D87-4E1F-AC73-7E223C5B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Cannabis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77E236-16E9-4AA4-8E96-5565DECE1B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D01471-10FC-4D38-AA84-5495B4E04D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726965"/>
          </a:xfrm>
        </p:spPr>
        <p:txBody>
          <a:bodyPr/>
          <a:lstStyle/>
          <a:p>
            <a:pPr lvl="1"/>
            <a:r>
              <a:rPr lang="en-US" dirty="0"/>
              <a:t>Marijuana </a:t>
            </a:r>
          </a:p>
          <a:p>
            <a:pPr lvl="1"/>
            <a:r>
              <a:rPr lang="en-US" dirty="0"/>
              <a:t>Hashish</a:t>
            </a:r>
          </a:p>
          <a:p>
            <a:pPr lvl="1"/>
            <a:r>
              <a:rPr lang="en-US" dirty="0"/>
              <a:t>Marinol</a:t>
            </a:r>
          </a:p>
          <a:p>
            <a:pPr lvl="1"/>
            <a:r>
              <a:rPr lang="en-US" dirty="0"/>
              <a:t>K-2 / Spice </a:t>
            </a:r>
          </a:p>
        </p:txBody>
      </p:sp>
      <p:pic>
        <p:nvPicPr>
          <p:cNvPr id="5" name="Picture 4" descr="cannabis">
            <a:extLst>
              <a:ext uri="{FF2B5EF4-FFF2-40B4-BE49-F238E27FC236}">
                <a16:creationId xmlns:a16="http://schemas.microsoft.com/office/drawing/2014/main" id="{B066E816-3715-4A6C-8EE6-2DD4ADD1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7211" y="2427312"/>
            <a:ext cx="2257424" cy="34055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6" descr="k2-summit-fix.jpg">
            <a:extLst>
              <a:ext uri="{FF2B5EF4-FFF2-40B4-BE49-F238E27FC236}">
                <a16:creationId xmlns:a16="http://schemas.microsoft.com/office/drawing/2014/main" id="{A1C62506-670A-4843-9909-6441581E2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896" y="1388998"/>
            <a:ext cx="293413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ARINO~1.JPG">
            <a:extLst>
              <a:ext uri="{FF2B5EF4-FFF2-40B4-BE49-F238E27FC236}">
                <a16:creationId xmlns:a16="http://schemas.microsoft.com/office/drawing/2014/main" id="{1EC55630-C647-45E6-B8BF-375FAFF19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64" y="3936390"/>
            <a:ext cx="290036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99E7A7C-EC95-4553-9B46-E50E47AD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Session Learning Objectives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5BAFC-D836-4F61-83BB-6922A15AC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03316C-FF5F-4D60-BAF5-B05571B642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State goal and objectives of the course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Define the term “drug” as it is used in the course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Name the seven categories of drugs and give at least one example of each category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DFC3CDD-DFAA-4105-B97A-18E360ADB85F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8534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64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D55E7E-487D-41EB-8CCC-2230B706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049DED-99A5-4D16-BA35-58CEFD743D05}"/>
              </a:ext>
            </a:extLst>
          </p:cNvPr>
          <p:cNvSpPr/>
          <p:nvPr/>
        </p:nvSpPr>
        <p:spPr>
          <a:xfrm>
            <a:off x="3308738" y="1106145"/>
            <a:ext cx="3181597" cy="5142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E549DC-D0CD-4259-A26A-21CA3662C30A}"/>
              </a:ext>
            </a:extLst>
          </p:cNvPr>
          <p:cNvSpPr/>
          <p:nvPr/>
        </p:nvSpPr>
        <p:spPr>
          <a:xfrm>
            <a:off x="3725113" y="1454773"/>
            <a:ext cx="3093517" cy="47936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B817DB8-7D88-48B4-B71D-83D3DE78F87E}"/>
              </a:ext>
            </a:extLst>
          </p:cNvPr>
          <p:cNvSpPr txBox="1">
            <a:spLocks/>
          </p:cNvSpPr>
          <p:nvPr/>
        </p:nvSpPr>
        <p:spPr>
          <a:xfrm>
            <a:off x="62711" y="1106145"/>
            <a:ext cx="3037840" cy="12700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buFont typeface="Calibri" panose="020F0502020204030204" pitchFamily="34" charset="0"/>
              <a:buNone/>
            </a:pPr>
            <a:r>
              <a:rPr lang="en-US" altLang="en-US" sz="3200" b="1" dirty="0"/>
              <a:t>37.3 million</a:t>
            </a:r>
          </a:p>
          <a:p>
            <a:pPr marL="228600" indent="-228600" algn="r" fontAlgn="auto">
              <a:buFontTx/>
              <a:buNone/>
            </a:pPr>
            <a:r>
              <a:rPr lang="en-US" altLang="en-US" sz="2400" dirty="0"/>
              <a:t>All illicit drugs users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56A9944-E874-4B78-A551-7F0E46212804}"/>
              </a:ext>
            </a:extLst>
          </p:cNvPr>
          <p:cNvSpPr txBox="1">
            <a:spLocks/>
          </p:cNvSpPr>
          <p:nvPr/>
        </p:nvSpPr>
        <p:spPr bwMode="auto">
          <a:xfrm>
            <a:off x="3739351" y="5033660"/>
            <a:ext cx="2967783" cy="105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0513" indent="-290513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600" b="0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400" b="0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r">
              <a:spcBef>
                <a:spcPts val="1200"/>
              </a:spcBef>
              <a:buFontTx/>
              <a:buNone/>
            </a:pPr>
            <a:r>
              <a:rPr lang="en-US" altLang="en-US" sz="3200" b="1" kern="0" dirty="0">
                <a:solidFill>
                  <a:sysClr val="windowText" lastClr="000000"/>
                </a:solidFill>
              </a:rPr>
              <a:t>32.8 million</a:t>
            </a:r>
          </a:p>
          <a:p>
            <a:pPr marL="0" indent="0" algn="r">
              <a:spcBef>
                <a:spcPts val="1200"/>
              </a:spcBef>
              <a:buFontTx/>
              <a:buNone/>
            </a:pPr>
            <a:r>
              <a:rPr lang="en-US" altLang="en-US" sz="2400" kern="0" dirty="0">
                <a:solidFill>
                  <a:sysClr val="windowText" lastClr="000000"/>
                </a:solidFill>
              </a:rPr>
              <a:t>also use Marijuana</a:t>
            </a:r>
            <a:endParaRPr lang="en-US" altLang="en-US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196C27-5399-437D-8B65-804CADE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5EF89C-4FF2-4D93-87C4-FA2879C1A4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605088"/>
              </p:ext>
            </p:extLst>
          </p:nvPr>
        </p:nvGraphicFramePr>
        <p:xfrm>
          <a:off x="1026104" y="2262743"/>
          <a:ext cx="6695803" cy="409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04F4B624-452C-47C4-A0A3-B822B7A91822}"/>
              </a:ext>
            </a:extLst>
          </p:cNvPr>
          <p:cNvSpPr txBox="1">
            <a:spLocks/>
          </p:cNvSpPr>
          <p:nvPr/>
        </p:nvSpPr>
        <p:spPr>
          <a:xfrm>
            <a:off x="304800" y="592183"/>
            <a:ext cx="8534400" cy="15414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Misusers of Psychotherapeutic Drugs</a:t>
            </a:r>
            <a:br>
              <a:rPr lang="en-US" altLang="en-US" sz="2400" dirty="0"/>
            </a:br>
            <a:r>
              <a:rPr lang="en-US" altLang="en-US" sz="2400" dirty="0"/>
              <a:t>(In Millions)</a:t>
            </a:r>
          </a:p>
        </p:txBody>
      </p:sp>
    </p:spTree>
    <p:extLst>
      <p:ext uri="{BB962C8B-B14F-4D97-AF65-F5344CB8AC3E}">
        <p14:creationId xmlns:p14="http://schemas.microsoft.com/office/powerpoint/2010/main" val="313641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037AD5-886A-4ED8-B88D-6ABB7C26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Frequency of Polycategory Use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C1704-7C24-45A8-A6E5-81E3B19E8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87C43-2D9E-4190-90CB-ADACCEC1465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1"/>
            <a:r>
              <a:rPr lang="en-US" dirty="0"/>
              <a:t>Under the combined influence of two or more different drug categories</a:t>
            </a:r>
          </a:p>
          <a:p>
            <a:pPr lvl="1"/>
            <a:r>
              <a:rPr lang="en-US" dirty="0"/>
              <a:t>Approximately 1/3 of all toxicology results indicate two or more drug categories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8BABC4-02C1-44D2-A9D6-32348D5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9914"/>
            <a:ext cx="8229600" cy="940778"/>
          </a:xfrm>
        </p:spPr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81579B-28B2-43F5-B00F-377CF1EB6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4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F545894-A982-4AF4-9FE7-D7523A14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Housekeeping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BB8FB-D905-43FD-BFB2-197253EA4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539D63-FD85-4A33-966B-E6600D1D5C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altLang="en-US" dirty="0"/>
              <a:t>Paperwork</a:t>
            </a:r>
          </a:p>
          <a:p>
            <a:pPr lvl="1"/>
            <a:r>
              <a:rPr lang="en-US" altLang="en-US" dirty="0"/>
              <a:t>Mandatory attendance</a:t>
            </a:r>
          </a:p>
          <a:p>
            <a:pPr lvl="1"/>
            <a:r>
              <a:rPr lang="en-US" altLang="en-US" dirty="0"/>
              <a:t>Breaks</a:t>
            </a:r>
          </a:p>
          <a:p>
            <a:pPr lvl="1"/>
            <a:r>
              <a:rPr lang="en-US" altLang="en-US" dirty="0"/>
              <a:t>Facility </a:t>
            </a:r>
          </a:p>
          <a:p>
            <a:pPr lvl="1"/>
            <a:r>
              <a:rPr lang="en-US" altLang="en-US" dirty="0"/>
              <a:t>Interruptions</a:t>
            </a:r>
          </a:p>
          <a:p>
            <a:endParaRPr lang="en-US" dirty="0"/>
          </a:p>
        </p:txBody>
      </p:sp>
      <p:pic>
        <p:nvPicPr>
          <p:cNvPr id="5" name="Picture 7" descr="rest-area.png">
            <a:extLst>
              <a:ext uri="{FF2B5EF4-FFF2-40B4-BE49-F238E27FC236}">
                <a16:creationId xmlns:a16="http://schemas.microsoft.com/office/drawing/2014/main" id="{1EB7B2FF-2FAC-41ED-81FD-2251A71E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34" y="1929247"/>
            <a:ext cx="3739066" cy="199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7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9AB780D-FA90-4D9A-8DE9-0EB43662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Participant Introductions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2F9B1F-C7A3-4266-96A1-B51027E5E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60B9D1-5AEB-48DC-96CA-94CE92A905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altLang="en-US" dirty="0"/>
              <a:t>Name</a:t>
            </a:r>
          </a:p>
          <a:p>
            <a:pPr lvl="1"/>
            <a:r>
              <a:rPr lang="en-US" altLang="en-US" dirty="0"/>
              <a:t>Agency</a:t>
            </a:r>
          </a:p>
          <a:p>
            <a:pPr lvl="1"/>
            <a:r>
              <a:rPr lang="en-US" altLang="en-US" dirty="0"/>
              <a:t>Affiliation</a:t>
            </a:r>
          </a:p>
          <a:p>
            <a:pPr lvl="1"/>
            <a:r>
              <a:rPr lang="en-US" altLang="en-US" dirty="0"/>
              <a:t>Experience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11FE7-E2B5-4FEC-A13F-B1AF2099A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80" y="1854015"/>
            <a:ext cx="4033772" cy="26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921E34-509D-46FB-9491-930BC04F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16CC208-9A60-4AFD-BE37-44F0FD47EBAD}"/>
              </a:ext>
            </a:extLst>
          </p:cNvPr>
          <p:cNvSpPr txBox="1">
            <a:spLocks/>
          </p:cNvSpPr>
          <p:nvPr/>
        </p:nvSpPr>
        <p:spPr>
          <a:xfrm>
            <a:off x="500332" y="1524000"/>
            <a:ext cx="8229600" cy="45720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FontTx/>
              <a:buNone/>
              <a:defRPr/>
            </a:pPr>
            <a:r>
              <a:rPr lang="en-US" dirty="0"/>
              <a:t>Goal: To prepare the participants to succeed in the 7-Day Drug Recognition Expert School </a:t>
            </a:r>
          </a:p>
          <a:p>
            <a:pPr algn="ctr" fontAlgn="auto">
              <a:buFontTx/>
              <a:buNone/>
              <a:defRPr/>
            </a:pP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FADDAB8-DA25-40BE-AC5E-B2F882FBC8D8}"/>
              </a:ext>
            </a:extLst>
          </p:cNvPr>
          <p:cNvSpPr txBox="1">
            <a:spLocks/>
          </p:cNvSpPr>
          <p:nvPr/>
        </p:nvSpPr>
        <p:spPr>
          <a:xfrm>
            <a:off x="327819" y="533400"/>
            <a:ext cx="8534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Introduction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1B10A-D8A8-4647-868B-127A5F26B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3402" y="3016068"/>
            <a:ext cx="2377195" cy="28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01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1C67B27-803D-4428-8429-F3E0FDC5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Course Learning Objectives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C0322-B97B-46C9-9955-208E41665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E9CB7-5819-4E47-B396-5E323EF973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altLang="en-US" dirty="0"/>
              <a:t>Define “Drug”</a:t>
            </a:r>
          </a:p>
          <a:p>
            <a:pPr lvl="1"/>
            <a:r>
              <a:rPr lang="en-US" altLang="en-US" dirty="0"/>
              <a:t>Name the seven drug categories</a:t>
            </a:r>
          </a:p>
          <a:p>
            <a:pPr lvl="1"/>
            <a:r>
              <a:rPr lang="en-US" altLang="en-US" dirty="0"/>
              <a:t>Identify the twelve steps in the DRE drug influence evaluation</a:t>
            </a:r>
          </a:p>
          <a:p>
            <a:pPr lvl="1"/>
            <a:r>
              <a:rPr lang="en-US" altLang="en-US" dirty="0"/>
              <a:t>Administer and interpret the psychophysical tests used by DREs during the drug influence evaluation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074DA1E-5DF9-4D1D-A399-D7636584C184}"/>
              </a:ext>
            </a:extLst>
          </p:cNvPr>
          <p:cNvSpPr txBox="1">
            <a:spLocks/>
          </p:cNvSpPr>
          <p:nvPr/>
        </p:nvSpPr>
        <p:spPr>
          <a:xfrm>
            <a:off x="465827" y="1623849"/>
            <a:ext cx="8229599" cy="436704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•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–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Wingdings 2" panose="05020102010507070707" pitchFamily="18" charset="2"/>
              <a:buChar char="P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2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buFont typeface="Arial" panose="020B0604020202020204" pitchFamily="34" charset="0"/>
              <a:buChar char="•"/>
              <a:tabLst>
                <a:tab pos="461963" algn="l"/>
              </a:tabLst>
            </a:pPr>
            <a:endParaRPr lang="en-US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6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8681D57-D66C-49A7-A219-6F09B673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Course Learning Objectives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CDD8FD-8EF9-4BB4-BA4C-2F3A91D627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3F0721-69A8-47C6-BC19-D786E265AF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dirty="0"/>
              <a:t>List, check, and measure vital signs utilized in DRE examinations</a:t>
            </a:r>
          </a:p>
          <a:p>
            <a:pPr lvl="1"/>
            <a:r>
              <a:rPr lang="en-US" dirty="0"/>
              <a:t>List major signs and symptoms of each drug category</a:t>
            </a:r>
          </a:p>
          <a:p>
            <a:pPr lvl="1"/>
            <a:r>
              <a:rPr lang="en-US" dirty="0"/>
              <a:t>Conduct eye examinations that are part of the drug influence evaluation</a:t>
            </a:r>
          </a:p>
          <a:p>
            <a:pPr lvl="1"/>
            <a:r>
              <a:rPr lang="en-US" dirty="0"/>
              <a:t>Describe history and physiology of alcohol as a drug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63551-3567-4992-9312-4B617DFB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5C12D4F4-8E4C-42F9-932B-9E81ADC6F5A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MADD">
            <a:hlinkClick r:id="" action="ppaction://media"/>
            <a:extLst>
              <a:ext uri="{FF2B5EF4-FFF2-40B4-BE49-F238E27FC236}">
                <a16:creationId xmlns:a16="http://schemas.microsoft.com/office/drawing/2014/main" id="{D05667BC-0EFE-420F-A6DC-E70EE74D3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63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507FCC-7D93-42E8-AFA6-98024FBB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Drug Definition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1D45EF-0510-4CBC-AD7C-4C044BAD8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25344" y="6483782"/>
            <a:ext cx="1708296" cy="365125"/>
          </a:xfrm>
        </p:spPr>
        <p:txBody>
          <a:bodyPr/>
          <a:lstStyle/>
          <a:p>
            <a:r>
              <a:rPr lang="en-US"/>
              <a:t>1-</a:t>
            </a:r>
            <a:fld id="{5C12D4F4-8E4C-42F9-932B-9E81ADC6F5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DB06F-0580-45BD-866D-469A827A5B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/>
          <a:p>
            <a:pPr lvl="1"/>
            <a:r>
              <a:rPr lang="en-US" dirty="0"/>
              <a:t>Merriam-Webster.com dictionary</a:t>
            </a:r>
          </a:p>
          <a:p>
            <a:pPr lvl="1"/>
            <a:r>
              <a:rPr lang="en-US" dirty="0"/>
              <a:t>Random House College Dictionary</a:t>
            </a:r>
          </a:p>
          <a:p>
            <a:pPr lvl="1"/>
            <a:r>
              <a:rPr lang="en-US" dirty="0"/>
              <a:t>Medical Dictionary For the Non-Professional</a:t>
            </a:r>
          </a:p>
          <a:p>
            <a:pPr lvl="1"/>
            <a:r>
              <a:rPr lang="en-US" dirty="0"/>
              <a:t>Los Angeles Police Department Drug Recognition Training</a:t>
            </a:r>
          </a:p>
          <a:p>
            <a:pPr lvl="1"/>
            <a:r>
              <a:rPr lang="en-US" dirty="0"/>
              <a:t>LAPD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7A82787-F39E-426C-9EEE-DC5B5F4B06ED}"/>
              </a:ext>
            </a:extLst>
          </p:cNvPr>
          <p:cNvSpPr txBox="1">
            <a:spLocks/>
          </p:cNvSpPr>
          <p:nvPr/>
        </p:nvSpPr>
        <p:spPr>
          <a:xfrm>
            <a:off x="304800" y="533400"/>
            <a:ext cx="8534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42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E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000000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DR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" id="{21BC7E74-EFA1-4099-923A-5E5AC62FE897}" vid="{7C016463-1AA4-48F4-8A35-DB4D5B70027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697481-D035-4940-985F-CCD07B73B9B7}"/>
</file>

<file path=customXml/itemProps2.xml><?xml version="1.0" encoding="utf-8"?>
<ds:datastoreItem xmlns:ds="http://schemas.openxmlformats.org/officeDocument/2006/customXml" ds:itemID="{40DCA6AA-57AE-4242-8EC5-E2D76D319B8B}"/>
</file>

<file path=docProps/app.xml><?xml version="1.0" encoding="utf-8"?>
<Properties xmlns="http://schemas.openxmlformats.org/officeDocument/2006/extended-properties" xmlns:vt="http://schemas.openxmlformats.org/officeDocument/2006/docPropsVTypes">
  <Template>DRE</Template>
  <TotalTime>1460</TotalTime>
  <Words>355</Words>
  <Application>Microsoft Office PowerPoint</Application>
  <PresentationFormat>On-screen Show (4:3)</PresentationFormat>
  <Paragraphs>109</Paragraphs>
  <Slides>23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Trebuchet MS</vt:lpstr>
      <vt:lpstr>Wingdings 2</vt:lpstr>
      <vt:lpstr>DRE</vt:lpstr>
      <vt:lpstr>Photo Editor Photo</vt:lpstr>
      <vt:lpstr>Session 1</vt:lpstr>
      <vt:lpstr>Session Learning Objectives </vt:lpstr>
      <vt:lpstr>Housekeeping </vt:lpstr>
      <vt:lpstr>Participant Introductions </vt:lpstr>
      <vt:lpstr>PowerPoint Presentation</vt:lpstr>
      <vt:lpstr>Course Learning Objectives</vt:lpstr>
      <vt:lpstr>Course Learning Objectives</vt:lpstr>
      <vt:lpstr>PowerPoint Presentation</vt:lpstr>
      <vt:lpstr>Drug Definition </vt:lpstr>
      <vt:lpstr>PowerPoint Presentation</vt:lpstr>
      <vt:lpstr>PowerPoint Presentation</vt:lpstr>
      <vt:lpstr>PowerPoint Presentation</vt:lpstr>
      <vt:lpstr>Central Nervous System Stimulants</vt:lpstr>
      <vt:lpstr>Hallucinogens</vt:lpstr>
      <vt:lpstr>Dissociative Anesthetics</vt:lpstr>
      <vt:lpstr>PowerPoint Presentation</vt:lpstr>
      <vt:lpstr>Narcotic Analgesics</vt:lpstr>
      <vt:lpstr>Inhalants</vt:lpstr>
      <vt:lpstr>Cannabis</vt:lpstr>
      <vt:lpstr>PowerPoint Presentation</vt:lpstr>
      <vt:lpstr>PowerPoint Presentation</vt:lpstr>
      <vt:lpstr>Frequency of Polycategory Use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Parkin, Erin CTR (TSI)</dc:creator>
  <cp:lastModifiedBy>Ziegler, Amy (TSI)</cp:lastModifiedBy>
  <cp:revision>23</cp:revision>
  <dcterms:created xsi:type="dcterms:W3CDTF">2022-04-27T16:02:01Z</dcterms:created>
  <dcterms:modified xsi:type="dcterms:W3CDTF">2022-09-13T19:29:57Z</dcterms:modified>
</cp:coreProperties>
</file>